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0"/>
  </p:notesMasterIdLst>
  <p:sldIdLst>
    <p:sldId id="371" r:id="rId3"/>
    <p:sldId id="597" r:id="rId4"/>
    <p:sldId id="607" r:id="rId5"/>
    <p:sldId id="608" r:id="rId6"/>
    <p:sldId id="603" r:id="rId7"/>
    <p:sldId id="606" r:id="rId8"/>
    <p:sldId id="567" r:id="rId9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597"/>
            <p14:sldId id="607"/>
            <p14:sldId id="608"/>
            <p14:sldId id="603"/>
            <p14:sldId id="606"/>
            <p14:sldId id="5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0000"/>
    <a:srgbClr val="FFFFFF"/>
    <a:srgbClr val="0000FF"/>
    <a:srgbClr val="FF9900"/>
    <a:srgbClr val="0066FF"/>
    <a:srgbClr val="D7D7D7"/>
    <a:srgbClr val="808080"/>
    <a:srgbClr val="FF99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99771" autoAdjust="0"/>
  </p:normalViewPr>
  <p:slideViewPr>
    <p:cSldViewPr>
      <p:cViewPr varScale="1">
        <p:scale>
          <a:sx n="63" d="100"/>
          <a:sy n="63" d="100"/>
        </p:scale>
        <p:origin x="-1392" y="-10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1F4E1B3E-E940-4314-9047-BC5AF2B91A12}" type="slidenum">
              <a:rPr lang="ru-RU" sz="1200"/>
              <a:pPr eaLnBrk="1" hangingPunct="1"/>
              <a:t>3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8/18/2020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19</a:t>
            </a:r>
            <a:r>
              <a:rPr lang="en-US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августа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6853"/>
            <a:ext cx="568008" cy="533831"/>
            <a:chOff x="8738280" y="-4896"/>
            <a:chExt cx="405720" cy="381307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4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4896"/>
              <a:ext cx="144016" cy="274800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48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4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80829" y="1981200"/>
            <a:ext cx="12266278" cy="32004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Консультация </a:t>
            </a:r>
            <a:r>
              <a:rPr lang="ru-RU" sz="2800" b="1" u="sng" dirty="0">
                <a:solidFill>
                  <a:srgbClr val="000000"/>
                </a:solidFill>
              </a:rPr>
              <a:t>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метеорологических явлений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  </a:t>
            </a:r>
            <a:r>
              <a:rPr lang="ru-RU" sz="2800" b="1" u="sng" dirty="0" smtClean="0">
                <a:solidFill>
                  <a:srgbClr val="000000"/>
                </a:solidFill>
              </a:rPr>
              <a:t>18 часов </a:t>
            </a:r>
            <a:r>
              <a:rPr lang="ru-RU" sz="2800" b="1" u="sng" dirty="0" smtClean="0">
                <a:solidFill>
                  <a:srgbClr val="000000"/>
                </a:solidFill>
              </a:rPr>
              <a:t>18 </a:t>
            </a:r>
            <a:r>
              <a:rPr lang="ru-RU" sz="2800" b="1" u="sng" dirty="0">
                <a:solidFill>
                  <a:srgbClr val="000000"/>
                </a:solidFill>
              </a:rPr>
              <a:t>августа </a:t>
            </a:r>
            <a:r>
              <a:rPr lang="ru-RU" sz="2800" b="1" u="sng" dirty="0" smtClean="0">
                <a:solidFill>
                  <a:srgbClr val="000000"/>
                </a:solidFill>
              </a:rPr>
              <a:t>до </a:t>
            </a:r>
            <a:r>
              <a:rPr lang="ru-RU" sz="2800" b="1" u="sng" dirty="0">
                <a:solidFill>
                  <a:srgbClr val="000000"/>
                </a:solidFill>
              </a:rPr>
              <a:t>18  часов </a:t>
            </a:r>
            <a:r>
              <a:rPr lang="ru-RU" sz="2800" b="1" u="sng" dirty="0" smtClean="0">
                <a:solidFill>
                  <a:srgbClr val="000000"/>
                </a:solidFill>
              </a:rPr>
              <a:t>19 </a:t>
            </a:r>
            <a:r>
              <a:rPr lang="ru-RU" sz="2800" b="1" u="sng" dirty="0">
                <a:solidFill>
                  <a:srgbClr val="000000"/>
                </a:solidFill>
              </a:rPr>
              <a:t>августа  2020 года</a:t>
            </a:r>
            <a:r>
              <a:rPr lang="ru-RU" sz="2800" dirty="0">
                <a:solidFill>
                  <a:srgbClr val="000000"/>
                </a:solidFill>
              </a:rPr>
              <a:t>	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	</a:t>
            </a:r>
            <a:endParaRPr lang="ru-RU" sz="2800" dirty="0" smtClean="0">
              <a:solidFill>
                <a:srgbClr val="000000"/>
              </a:solidFill>
            </a:endParaRP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	</a:t>
            </a:r>
            <a:r>
              <a:rPr lang="ru-RU" sz="2800" dirty="0" smtClean="0">
                <a:solidFill>
                  <a:srgbClr val="000000"/>
                </a:solidFill>
              </a:rPr>
              <a:t>Ночью </a:t>
            </a:r>
            <a:r>
              <a:rPr lang="ru-RU" sz="2800" dirty="0">
                <a:solidFill>
                  <a:srgbClr val="000000"/>
                </a:solidFill>
              </a:rPr>
              <a:t>и днем 19 августа 2020 </a:t>
            </a:r>
            <a:r>
              <a:rPr lang="ru-RU" sz="2800" dirty="0" smtClean="0">
                <a:solidFill>
                  <a:srgbClr val="000000"/>
                </a:solidFill>
              </a:rPr>
              <a:t>года </a:t>
            </a:r>
            <a:r>
              <a:rPr lang="ru-RU" sz="2800" dirty="0">
                <a:solidFill>
                  <a:srgbClr val="000000"/>
                </a:solidFill>
              </a:rPr>
              <a:t>местами на территории Республики Татарстан ожидается сильный северо-западный ветер порывами  15-17 м/с. 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023938"/>
            <a:ext cx="12058650" cy="8162925"/>
          </a:xfrm>
          <a:prstGeom prst="rect">
            <a:avLst/>
          </a:prstGeom>
          <a:solidFill>
            <a:srgbClr val="FFFF00">
              <a:alpha val="58823"/>
            </a:srgbClr>
          </a:solidFill>
          <a:ln w="0" algn="ctr">
            <a:solidFill>
              <a:srgbClr val="77777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7" name="Группа 5"/>
          <p:cNvGrpSpPr>
            <a:grpSpLocks/>
          </p:cNvGrpSpPr>
          <p:nvPr/>
        </p:nvGrpSpPr>
        <p:grpSpPr bwMode="auto">
          <a:xfrm>
            <a:off x="12115800" y="31750"/>
            <a:ext cx="608013" cy="59690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636" y="20023"/>
              <a:ext cx="143009" cy="225036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1BFC1FF-A0DC-4228-A74B-582B9868C251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2000" y="3765550"/>
            <a:ext cx="1576388" cy="1381125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825" y="4257675"/>
            <a:ext cx="1747838" cy="1698625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875" y="2012950"/>
            <a:ext cx="1762125" cy="1849438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2050" y="4765675"/>
            <a:ext cx="1625600" cy="966788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363" y="2346325"/>
            <a:ext cx="2193925" cy="1419225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50238" y="3209925"/>
            <a:ext cx="1625600" cy="876300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49838" y="3408363"/>
            <a:ext cx="1087437" cy="110013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013" y="1987550"/>
            <a:ext cx="1355725" cy="1746250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2288" y="3294063"/>
            <a:ext cx="1887537" cy="1563687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0975" y="5556250"/>
            <a:ext cx="1276350" cy="117792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1813" y="3727450"/>
            <a:ext cx="1611312" cy="1549400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7025" y="4840288"/>
            <a:ext cx="1335088" cy="1362075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075" y="6138863"/>
            <a:ext cx="1289050" cy="1211262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1463" y="2824163"/>
            <a:ext cx="1152525" cy="1301750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5388" y="2154238"/>
            <a:ext cx="887412" cy="1069975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600" y="3998913"/>
            <a:ext cx="1062038" cy="142398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788" y="3668713"/>
            <a:ext cx="1622425" cy="94773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625" y="2752725"/>
            <a:ext cx="827088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2850" y="3721100"/>
            <a:ext cx="827088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8675" y="3043238"/>
            <a:ext cx="635000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163" y="5170488"/>
            <a:ext cx="671512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513" y="3933825"/>
            <a:ext cx="949325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6413" y="4945063"/>
            <a:ext cx="1651000" cy="127793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6738" y="5143500"/>
            <a:ext cx="1681162" cy="1577975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000" y="4840288"/>
            <a:ext cx="1173163" cy="1317625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725" y="4086225"/>
            <a:ext cx="1897063" cy="1254125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700" y="5265738"/>
            <a:ext cx="1139825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600" y="4673600"/>
            <a:ext cx="1343025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438" y="4872038"/>
            <a:ext cx="1012825" cy="1414462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288" y="53530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9038" y="3557588"/>
            <a:ext cx="1517650" cy="1116012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4263" y="3324225"/>
            <a:ext cx="1643062" cy="1784350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38" y="4106863"/>
            <a:ext cx="989012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8400" y="5654675"/>
            <a:ext cx="2254250" cy="150653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8988" y="5743575"/>
            <a:ext cx="1676400" cy="151447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7963" y="5945188"/>
            <a:ext cx="1389062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463" y="5627688"/>
            <a:ext cx="1616075" cy="1938337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525" y="3635375"/>
            <a:ext cx="1570038" cy="1593850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6325" y="4870450"/>
            <a:ext cx="1617663" cy="118586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863" y="6791325"/>
            <a:ext cx="998537" cy="928688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50" y="6580188"/>
            <a:ext cx="1463675" cy="1157287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638" y="2408238"/>
            <a:ext cx="1579562" cy="1771650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7715250" y="3867150"/>
            <a:ext cx="1139825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  <a:endParaRPr lang="ru-RU" sz="9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820275" y="4297363"/>
            <a:ext cx="1139825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788" y="7088188"/>
            <a:ext cx="671512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025" y="6164263"/>
            <a:ext cx="827088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00" y="6648450"/>
            <a:ext cx="1706563" cy="1585913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5025" y="5919788"/>
            <a:ext cx="1354138" cy="1531937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888" y="6148388"/>
            <a:ext cx="825500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913" y="6164263"/>
            <a:ext cx="1154112" cy="1593850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225" y="6451600"/>
            <a:ext cx="1516063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8638" y="6478588"/>
            <a:ext cx="1481137" cy="1103312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875" y="6805613"/>
            <a:ext cx="1736725" cy="1398587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913" y="7212013"/>
            <a:ext cx="1306512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375" y="6854825"/>
            <a:ext cx="1174750" cy="1485900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938" y="7308850"/>
            <a:ext cx="958850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6825" y="7475538"/>
            <a:ext cx="1023938" cy="168751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450" y="2867025"/>
            <a:ext cx="1247775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9588" y="5095875"/>
            <a:ext cx="1420812" cy="100965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8063" y="5468938"/>
            <a:ext cx="825500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5088" y="5726113"/>
            <a:ext cx="1408112" cy="1439862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7038" y="6037263"/>
            <a:ext cx="827087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1700" y="4232275"/>
            <a:ext cx="1630363" cy="1470025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338" y="4654550"/>
            <a:ext cx="82708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4050" y="3727450"/>
            <a:ext cx="709613" cy="60801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738" y="3654425"/>
            <a:ext cx="771525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513" y="6718300"/>
            <a:ext cx="1630362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525" y="1604963"/>
            <a:ext cx="1174750" cy="1255712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0488" y="2052638"/>
            <a:ext cx="874712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538" y="6880225"/>
            <a:ext cx="11509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338" y="4752975"/>
            <a:ext cx="142398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50" y="8096250"/>
            <a:ext cx="1033463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025" y="2547938"/>
            <a:ext cx="1008063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 defTabSz="652725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975" y="4924425"/>
            <a:ext cx="1790700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063" y="3328988"/>
            <a:ext cx="1076325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413" y="3900488"/>
            <a:ext cx="1919287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4125" y="4329113"/>
            <a:ext cx="1470025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8675" y="5372100"/>
            <a:ext cx="1141413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39963" y="3213100"/>
            <a:ext cx="1247775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438" y="5441950"/>
            <a:ext cx="1266825" cy="276225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1348" name="Группа 132"/>
          <p:cNvGrpSpPr>
            <a:grpSpLocks/>
          </p:cNvGrpSpPr>
          <p:nvPr/>
        </p:nvGrpSpPr>
        <p:grpSpPr bwMode="auto">
          <a:xfrm>
            <a:off x="12233275" y="-6350"/>
            <a:ext cx="568325" cy="533400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8609" y="-4896"/>
              <a:ext cx="145062" cy="274632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fld id="{9CDC00CD-76CD-457A-89F1-20135A32A1BE}" type="slidenum">
                <a:rPr lang="ru-RU" sz="2500"/>
                <a:pPr>
                  <a:defRPr/>
                </a:pPr>
                <a:t>3</a:t>
              </a:fld>
              <a:endParaRPr lang="ru-RU" sz="2500" dirty="0"/>
            </a:p>
          </p:txBody>
        </p:sp>
      </p:grpSp>
      <p:sp>
        <p:nvSpPr>
          <p:cNvPr id="11349" name="Заголовок 1"/>
          <p:cNvSpPr txBox="1">
            <a:spLocks/>
          </p:cNvSpPr>
          <p:nvPr/>
        </p:nvSpPr>
        <p:spPr bwMode="auto">
          <a:xfrm>
            <a:off x="-11113" y="1588"/>
            <a:ext cx="12812713" cy="83661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37" tIns="32618" rIns="65237" bIns="32618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0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000" b="1">
                <a:solidFill>
                  <a:srgbClr val="002060"/>
                </a:solidFill>
                <a:cs typeface="Times New Roman" pitchFamily="18" charset="0"/>
              </a:rPr>
              <a:t>(ПРОГНОСТИЧЕСКАЯ КАРТА ПРЕДУПРЕЖДЕНИЙ) </a:t>
            </a:r>
            <a:endParaRPr lang="ru-RU" sz="2000" b="1">
              <a:solidFill>
                <a:srgbClr val="002060"/>
              </a:solidFill>
              <a:cs typeface="Times New Roman" pitchFamily="18" charset="0"/>
            </a:endParaRPr>
          </a:p>
        </p:txBody>
      </p:sp>
      <p:grpSp>
        <p:nvGrpSpPr>
          <p:cNvPr id="11350" name="Группа 448"/>
          <p:cNvGrpSpPr>
            <a:grpSpLocks/>
          </p:cNvGrpSpPr>
          <p:nvPr/>
        </p:nvGrpSpPr>
        <p:grpSpPr bwMode="auto">
          <a:xfrm>
            <a:off x="12233275" y="1588"/>
            <a:ext cx="568325" cy="533400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8609" y="-4896"/>
              <a:ext cx="145062" cy="274632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fld id="{26AB3A29-5008-4175-89F7-0B03617A7C67}" type="slidenum">
                <a:rPr lang="ru-RU" sz="2500"/>
                <a:pPr>
                  <a:defRPr/>
                </a:pPr>
                <a:t>3</a:t>
              </a:fld>
              <a:endParaRPr lang="ru-RU" sz="2500" dirty="0"/>
            </a:p>
          </p:txBody>
        </p:sp>
      </p:grpSp>
      <p:grpSp>
        <p:nvGrpSpPr>
          <p:cNvPr id="11351" name="Группа 241"/>
          <p:cNvGrpSpPr>
            <a:grpSpLocks/>
          </p:cNvGrpSpPr>
          <p:nvPr/>
        </p:nvGrpSpPr>
        <p:grpSpPr bwMode="auto">
          <a:xfrm>
            <a:off x="457200" y="1182688"/>
            <a:ext cx="2065338" cy="1779587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377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388" y="1677988"/>
            <a:ext cx="274637" cy="2905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038" y="1728788"/>
            <a:ext cx="1122362" cy="168275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388" y="2033588"/>
            <a:ext cx="274637" cy="288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513" y="2097088"/>
            <a:ext cx="1122362" cy="169862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388" y="2417763"/>
            <a:ext cx="274637" cy="2905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513" y="2490788"/>
            <a:ext cx="1122362" cy="168275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1358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8" rIns="91392" bIns="45698"/>
          <a:lstStyle/>
          <a:p>
            <a:endParaRPr lang="ru-RU"/>
          </a:p>
        </p:txBody>
      </p:sp>
      <p:sp>
        <p:nvSpPr>
          <p:cNvPr id="11359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8" rIns="91392" bIns="45698"/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300" y="5500688"/>
            <a:ext cx="1141413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738" y="6229350"/>
            <a:ext cx="1139825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4550" y="6743700"/>
            <a:ext cx="1141413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288" y="7210425"/>
            <a:ext cx="1139825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963" y="6351588"/>
            <a:ext cx="1139825" cy="13970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10955338" y="4148138"/>
            <a:ext cx="1139825" cy="138112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8763000" y="3479800"/>
            <a:ext cx="1211263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  <a:endParaRPr lang="ru-RU" sz="9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1368" name="Прямоугольник 178"/>
          <p:cNvSpPr>
            <a:spLocks noChangeArrowheads="1"/>
          </p:cNvSpPr>
          <p:nvPr/>
        </p:nvSpPr>
        <p:spPr bwMode="auto">
          <a:xfrm>
            <a:off x="7735888" y="1103313"/>
            <a:ext cx="4532312" cy="5842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2" rIns="91381" bIns="45692">
            <a:spAutoFit/>
          </a:bodyPr>
          <a:lstStyle/>
          <a:p>
            <a:r>
              <a:rPr lang="ru-RU" sz="1600" b="1">
                <a:solidFill>
                  <a:srgbClr val="000000"/>
                </a:solidFill>
              </a:rPr>
              <a:t>Ветер. </a:t>
            </a:r>
          </a:p>
          <a:p>
            <a:r>
              <a:rPr lang="ru-RU" sz="1600">
                <a:solidFill>
                  <a:srgbClr val="000000"/>
                </a:solidFill>
              </a:rPr>
              <a:t>Местами порывы до 15-17  м/с</a:t>
            </a:r>
            <a:r>
              <a:rPr lang="ru-RU" sz="16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3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1103313"/>
            <a:ext cx="400050" cy="363537"/>
          </a:xfrm>
          <a:prstGeom prst="rect">
            <a:avLst/>
          </a:prstGeom>
          <a:solidFill>
            <a:srgbClr val="FF0000">
              <a:alpha val="58823"/>
            </a:srgbClr>
          </a:solidFill>
          <a:ln w="0" algn="ctr">
            <a:solidFill>
              <a:srgbClr val="77777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" name="Прямоугольник 237"/>
          <p:cNvSpPr/>
          <p:nvPr/>
        </p:nvSpPr>
        <p:spPr>
          <a:xfrm>
            <a:off x="2241550" y="4038600"/>
            <a:ext cx="3816350" cy="1339850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/>
          <a:lstStyle/>
          <a:p>
            <a:pPr algn="ctr">
              <a:defRPr/>
            </a:pPr>
            <a:r>
              <a:rPr lang="ru-RU" sz="4100" b="1" dirty="0">
                <a:solidFill>
                  <a:srgbClr val="002060"/>
                </a:solidFill>
              </a:rPr>
              <a:t>+4…+9</a:t>
            </a:r>
          </a:p>
          <a:p>
            <a:pPr algn="ctr">
              <a:defRPr/>
            </a:pPr>
            <a:r>
              <a:rPr lang="ru-RU" sz="4100" b="1" dirty="0">
                <a:solidFill>
                  <a:srgbClr val="FF0000"/>
                </a:solidFill>
              </a:rPr>
              <a:t>+15…+18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7138988" y="4038600"/>
            <a:ext cx="3816350" cy="134778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/>
          <a:lstStyle/>
          <a:p>
            <a:pPr algn="ctr">
              <a:defRPr/>
            </a:pPr>
            <a:r>
              <a:rPr lang="ru-RU" sz="4100" b="1" dirty="0">
                <a:solidFill>
                  <a:srgbClr val="002060"/>
                </a:solidFill>
              </a:rPr>
              <a:t>+4…+9</a:t>
            </a:r>
            <a:endParaRPr lang="ru-RU" sz="41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4100" b="1" dirty="0">
                <a:solidFill>
                  <a:srgbClr val="FF0000"/>
                </a:solidFill>
              </a:rPr>
              <a:t>+13…+18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249738" y="5762625"/>
            <a:ext cx="3816350" cy="1377950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/>
          <a:lstStyle/>
          <a:p>
            <a:pPr algn="ctr">
              <a:defRPr/>
            </a:pPr>
            <a:r>
              <a:rPr lang="ru-RU" sz="4100" b="1" dirty="0">
                <a:solidFill>
                  <a:srgbClr val="002060"/>
                </a:solidFill>
              </a:rPr>
              <a:t>+5…+8</a:t>
            </a:r>
            <a:endParaRPr lang="ru-RU" sz="41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4100" b="1" dirty="0">
                <a:solidFill>
                  <a:srgbClr val="FF0000"/>
                </a:solidFill>
              </a:rPr>
              <a:t>+15…+18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241" name="Прямая соединительная линия 240"/>
          <p:cNvCxnSpPr/>
          <p:nvPr/>
        </p:nvCxnSpPr>
        <p:spPr>
          <a:xfrm>
            <a:off x="2292350" y="4811713"/>
            <a:ext cx="3816350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1" name="Прямая соединительная линия 250"/>
          <p:cNvCxnSpPr/>
          <p:nvPr/>
        </p:nvCxnSpPr>
        <p:spPr>
          <a:xfrm flipV="1">
            <a:off x="7119938" y="4724400"/>
            <a:ext cx="3840162" cy="26988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2" name="Прямая соединительная линия 251"/>
          <p:cNvCxnSpPr/>
          <p:nvPr/>
        </p:nvCxnSpPr>
        <p:spPr>
          <a:xfrm>
            <a:off x="4249738" y="6477000"/>
            <a:ext cx="3816350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250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0202" r="24271" b="1538"/>
          <a:stretch>
            <a:fillRect/>
          </a:stretch>
        </p:blipFill>
        <p:spPr bwMode="auto">
          <a:xfrm>
            <a:off x="20638" y="877888"/>
            <a:ext cx="6380162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269" r="22604"/>
          <a:stretch>
            <a:fillRect/>
          </a:stretch>
        </p:blipFill>
        <p:spPr bwMode="auto">
          <a:xfrm>
            <a:off x="6338888" y="882650"/>
            <a:ext cx="6473825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461" r="22292" b="1730"/>
          <a:stretch>
            <a:fillRect/>
          </a:stretch>
        </p:blipFill>
        <p:spPr bwMode="auto">
          <a:xfrm>
            <a:off x="4763" y="5118100"/>
            <a:ext cx="6383337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690" r="22917" b="1730"/>
          <a:stretch>
            <a:fillRect/>
          </a:stretch>
        </p:blipFill>
        <p:spPr bwMode="auto">
          <a:xfrm>
            <a:off x="6388100" y="5118100"/>
            <a:ext cx="6424613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8915400" y="914400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06.00 (мск) 1</a:t>
            </a:r>
            <a:r>
              <a:rPr lang="en-US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</a:t>
            </a: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.08.2020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5118100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655665" y="3269514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80190" y="2072109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64600" y="1905000"/>
            <a:ext cx="112102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696937" y="2129507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12540" y="7771030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23495" y="6479765"/>
            <a:ext cx="66378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6324600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71392" y="6516164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77851" y="6430224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0662" y="6334442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518184" y="6453412"/>
            <a:ext cx="912810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8915400" y="5181600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(мск) 18.08.2020</a:t>
            </a: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2590800" y="914400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(мск)  1</a:t>
            </a:r>
            <a:r>
              <a:rPr lang="en-US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</a:t>
            </a: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.08.2020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80160" y="3269514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81597" y="2069006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8200" y="1973223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258910" y="2069006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20828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2079625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500813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486525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10338990" y="7732554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1" name="TextBox 440"/>
          <p:cNvSpPr txBox="1">
            <a:spLocks noChangeArrowheads="1"/>
          </p:cNvSpPr>
          <p:nvPr/>
        </p:nvSpPr>
        <p:spPr bwMode="auto">
          <a:xfrm>
            <a:off x="2438400" y="5181600"/>
            <a:ext cx="2622550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(мск) 18.08.2020</a:t>
            </a: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grpSp>
        <p:nvGrpSpPr>
          <p:cNvPr id="12353" name="Группа 37"/>
          <p:cNvGrpSpPr>
            <a:grpSpLocks/>
          </p:cNvGrpSpPr>
          <p:nvPr/>
        </p:nvGrpSpPr>
        <p:grpSpPr bwMode="auto">
          <a:xfrm>
            <a:off x="12244388" y="0"/>
            <a:ext cx="568325" cy="533400"/>
            <a:chOff x="8738280" y="-4896"/>
            <a:chExt cx="405720" cy="381307"/>
          </a:xfrm>
        </p:grpSpPr>
        <p:sp>
          <p:nvSpPr>
            <p:cNvPr id="39" name="Равнобедренный треугольник 38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8868609" y="-4896"/>
              <a:ext cx="145062" cy="274632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fld id="{5E6F87EA-8BA0-45C8-AAAB-994A86A0976B}" type="slidenum">
                <a:rPr lang="ru-RU" sz="2500"/>
                <a:pPr>
                  <a:defRPr/>
                </a:pPr>
                <a:t>4</a:t>
              </a:fld>
              <a:endParaRPr lang="ru-RU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14185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12069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071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731090" y="3013776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52681"/>
              <a:ext cx="59662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142263" y="4092308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60035" y="3652420"/>
              <a:ext cx="843910" cy="262667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</a:t>
              </a:r>
              <a:r>
                <a:rPr lang="ru-RU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386334" y="3146619"/>
              <a:ext cx="60279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26495" y="3361081"/>
              <a:ext cx="621354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68847"/>
              <a:ext cx="82077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13312"/>
              <a:ext cx="87214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34270" y="348586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845011" y="4656373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46417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30956"/>
              <a:ext cx="951602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583747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71633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899534" y="3704024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77302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292827" y="3765674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73834"/>
              <a:ext cx="112545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5989127" y="3215523"/>
              <a:ext cx="1205587" cy="16589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150290" y="3499835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24389"/>
              <a:ext cx="6028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79188" y="4154096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865749" y="5389468"/>
            <a:ext cx="1266074" cy="381521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6" y="424102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85" y="4935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9407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46" y="31517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57" y="304429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95" y="38375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28" y="459289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55" y="6352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7" y="71903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98" y="66569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3" y="502920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53" y="4051846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33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9" y="6200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69" y="438505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2" y="517143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047" y="2484823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>
            <a:off x="389105" y="7825098"/>
            <a:ext cx="3780661" cy="1431107"/>
            <a:chOff x="793779" y="7943881"/>
            <a:chExt cx="4419309" cy="1651358"/>
          </a:xfrm>
        </p:grpSpPr>
        <p:sp>
          <p:nvSpPr>
            <p:cNvPr id="252" name="Прямоугольник 251"/>
            <p:cNvSpPr/>
            <p:nvPr/>
          </p:nvSpPr>
          <p:spPr>
            <a:xfrm>
              <a:off x="793779" y="7943881"/>
              <a:ext cx="4419309" cy="165135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53" name="Text Box 144"/>
            <p:cNvSpPr txBox="1">
              <a:spLocks noChangeArrowheads="1"/>
            </p:cNvSpPr>
            <p:nvPr/>
          </p:nvSpPr>
          <p:spPr bwMode="auto">
            <a:xfrm>
              <a:off x="1562462" y="8177425"/>
              <a:ext cx="2972869" cy="221687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4" name="Прямоугольник 253"/>
          <p:cNvSpPr/>
          <p:nvPr/>
        </p:nvSpPr>
        <p:spPr>
          <a:xfrm>
            <a:off x="994251" y="8294132"/>
            <a:ext cx="3619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аварий на объектах энергетического комплекса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(согласно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статистических данных 2015-2020 гг.)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7" y="8407798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Прямоугольник 146"/>
          <p:cNvSpPr/>
          <p:nvPr/>
        </p:nvSpPr>
        <p:spPr>
          <a:xfrm>
            <a:off x="7728965" y="1143001"/>
            <a:ext cx="4531715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Ветер</a:t>
            </a: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Местами </a:t>
            </a:r>
            <a:r>
              <a:rPr lang="ru-RU" sz="1600" dirty="0" smtClean="0">
                <a:solidFill>
                  <a:srgbClr val="000000"/>
                </a:solidFill>
              </a:rPr>
              <a:t>порывы до </a:t>
            </a:r>
            <a:r>
              <a:rPr lang="ru-RU" sz="1600" dirty="0" smtClean="0">
                <a:solidFill>
                  <a:srgbClr val="000000"/>
                </a:solidFill>
              </a:rPr>
              <a:t>15-17  </a:t>
            </a:r>
            <a:r>
              <a:rPr lang="ru-RU" sz="1600" dirty="0" smtClean="0">
                <a:solidFill>
                  <a:srgbClr val="000000"/>
                </a:solidFill>
              </a:rPr>
              <a:t>м/с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68" y="1143000"/>
            <a:ext cx="400235" cy="363298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2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1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solidFill>
            <a:srgbClr val="FFFFFF">
              <a:alpha val="0"/>
            </a:srgbClr>
          </a:solidFill>
          <a:ln w="38100" cap="flat" cmpd="sng" algn="ctr">
            <a:noFill/>
            <a:prstDash val="solid"/>
          </a:ln>
          <a:effectLst/>
          <a:extLst/>
        </p:spPr>
      </p:pic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29" tIns="45623" rIns="91229" bIns="4562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60" y="432395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13" y="4832818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34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21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3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32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67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2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214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440349" y="2054294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17481" y="282093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084199" y="355980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5013722" y="375615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1881299" y="3561972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88" y="5160690"/>
            <a:ext cx="67166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76" y="6568245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4293051" y="3926824"/>
            <a:ext cx="9496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36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685415" y="5203894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6" name="Прямоугольник 175"/>
          <p:cNvSpPr/>
          <p:nvPr/>
        </p:nvSpPr>
        <p:spPr>
          <a:xfrm>
            <a:off x="4629945" y="5399990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65107" y="4510303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2003" y="538847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20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7630109" y="3747118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85" y="4135323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89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191573" y="6339266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70221" y="5810281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838138" y="6166338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83" y="5972868"/>
            <a:ext cx="13882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41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9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68" y="3962561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23" y="4194121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91079" y="5103081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8" name="Прямоугольник 197"/>
          <p:cNvSpPr/>
          <p:nvPr/>
        </p:nvSpPr>
        <p:spPr>
          <a:xfrm>
            <a:off x="10481939" y="7115548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690314" y="6014470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2518988" y="618431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73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33" y="648712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32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6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9523473" y="7344879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1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67962" y="5386019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17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467931" y="6059720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4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45994" y="4737493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7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301034" y="3773054"/>
            <a:ext cx="77125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78600"/>
            <a:ext cx="163117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27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5161880" y="2087816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084846" y="6915638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516861" y="4780555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44" y="8131282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23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679571" y="4953042"/>
            <a:ext cx="17914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4012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625185" y="3927753"/>
            <a:ext cx="191903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777682" y="4282730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5593536" y="6955088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157151" y="7279700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551219" y="2682911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865788" y="5380173"/>
            <a:ext cx="1266075" cy="400110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149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39" y="8169763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55"/>
            <a:ext cx="5373799" cy="523024"/>
          </a:xfrm>
          <a:prstGeom prst="rect">
            <a:avLst/>
          </a:prstGeom>
        </p:spPr>
        <p:txBody>
          <a:bodyPr wrap="square" lIns="91233" tIns="45623" rIns="91233" bIns="4562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выявленных термических точек в 2020 году  по муниципальным районам / из них количество подтвержденных.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778175" y="1219226"/>
            <a:ext cx="9556343" cy="67690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22" tIns="45619" rIns="91222" bIns="45619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 данным космического мониторинга с 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зарегистрированы </a:t>
            </a:r>
            <a:r>
              <a:rPr lang="ru-RU" sz="1900" b="1" dirty="0">
                <a:solidFill>
                  <a:srgbClr val="FF0000"/>
                </a:solidFill>
              </a:rPr>
              <a:t>75</a:t>
            </a:r>
            <a:r>
              <a:rPr lang="ru-RU" sz="1900" b="1" dirty="0">
                <a:solidFill>
                  <a:srgbClr val="000000"/>
                </a:solidFill>
              </a:rPr>
              <a:t> термических точек, в ходе проверки которых </a:t>
            </a:r>
            <a:r>
              <a:rPr lang="ru-RU" sz="1900" b="1" dirty="0">
                <a:solidFill>
                  <a:srgbClr val="FF0000"/>
                </a:solidFill>
              </a:rPr>
              <a:t>44 </a:t>
            </a:r>
            <a:r>
              <a:rPr lang="ru-RU" sz="1900" b="1" dirty="0">
                <a:solidFill>
                  <a:srgbClr val="000000"/>
                </a:solidFill>
              </a:rPr>
              <a:t>подтвердились 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2238739" y="387684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</a:t>
            </a: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9699119" y="247761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010195" y="651856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</a:p>
        </p:txBody>
      </p:sp>
      <p:sp>
        <p:nvSpPr>
          <p:cNvPr id="244" name="Овал 243"/>
          <p:cNvSpPr>
            <a:spLocks noChangeAspect="1"/>
          </p:cNvSpPr>
          <p:nvPr/>
        </p:nvSpPr>
        <p:spPr>
          <a:xfrm>
            <a:off x="11319748" y="428329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250" name="Овал 249"/>
          <p:cNvSpPr>
            <a:spLocks noChangeAspect="1"/>
          </p:cNvSpPr>
          <p:nvPr/>
        </p:nvSpPr>
        <p:spPr>
          <a:xfrm>
            <a:off x="8635756" y="659646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2397398" y="561207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52" name="Овал 251"/>
          <p:cNvSpPr>
            <a:spLocks noChangeAspect="1"/>
          </p:cNvSpPr>
          <p:nvPr/>
        </p:nvSpPr>
        <p:spPr>
          <a:xfrm>
            <a:off x="1937935" y="635183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9/5</a:t>
            </a:r>
          </a:p>
        </p:txBody>
      </p:sp>
      <p:sp>
        <p:nvSpPr>
          <p:cNvPr id="253" name="Овал 252"/>
          <p:cNvSpPr>
            <a:spLocks noChangeAspect="1"/>
          </p:cNvSpPr>
          <p:nvPr/>
        </p:nvSpPr>
        <p:spPr>
          <a:xfrm>
            <a:off x="2857270" y="460007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54" name="Овал 253"/>
          <p:cNvSpPr>
            <a:spLocks noChangeAspect="1"/>
          </p:cNvSpPr>
          <p:nvPr/>
        </p:nvSpPr>
        <p:spPr>
          <a:xfrm>
            <a:off x="609052" y="718709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55" name="Овал 254"/>
          <p:cNvSpPr>
            <a:spLocks noChangeAspect="1"/>
          </p:cNvSpPr>
          <p:nvPr/>
        </p:nvSpPr>
        <p:spPr>
          <a:xfrm>
            <a:off x="7836870" y="402441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256" name="Овал 255"/>
          <p:cNvSpPr>
            <a:spLocks noChangeAspect="1"/>
          </p:cNvSpPr>
          <p:nvPr/>
        </p:nvSpPr>
        <p:spPr>
          <a:xfrm>
            <a:off x="8449269" y="541442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1397973" y="521974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3901848" y="500704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59" name="Овал 258"/>
          <p:cNvSpPr>
            <a:spLocks noChangeAspect="1"/>
          </p:cNvSpPr>
          <p:nvPr/>
        </p:nvSpPr>
        <p:spPr>
          <a:xfrm>
            <a:off x="8396776" y="755910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461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6781781" y="447087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61" name="Овал 260"/>
          <p:cNvSpPr>
            <a:spLocks noChangeAspect="1"/>
          </p:cNvSpPr>
          <p:nvPr/>
        </p:nvSpPr>
        <p:spPr>
          <a:xfrm>
            <a:off x="9805039" y="453988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62" name="Овал 261"/>
          <p:cNvSpPr>
            <a:spLocks noChangeAspect="1"/>
          </p:cNvSpPr>
          <p:nvPr/>
        </p:nvSpPr>
        <p:spPr>
          <a:xfrm>
            <a:off x="10396767" y="543907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263" name="Овал 262"/>
          <p:cNvSpPr>
            <a:spLocks noChangeAspect="1"/>
          </p:cNvSpPr>
          <p:nvPr/>
        </p:nvSpPr>
        <p:spPr>
          <a:xfrm>
            <a:off x="7536126" y="508204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</a:p>
        </p:txBody>
      </p:sp>
      <p:sp>
        <p:nvSpPr>
          <p:cNvPr id="264" name="Овал 263"/>
          <p:cNvSpPr>
            <a:spLocks noChangeAspect="1"/>
          </p:cNvSpPr>
          <p:nvPr/>
        </p:nvSpPr>
        <p:spPr>
          <a:xfrm>
            <a:off x="4390438" y="419411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65" name="Овал 264"/>
          <p:cNvSpPr>
            <a:spLocks noChangeAspect="1"/>
          </p:cNvSpPr>
          <p:nvPr/>
        </p:nvSpPr>
        <p:spPr>
          <a:xfrm>
            <a:off x="3778025" y="637265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66" name="Овал 265"/>
          <p:cNvSpPr>
            <a:spLocks noChangeAspect="1"/>
          </p:cNvSpPr>
          <p:nvPr/>
        </p:nvSpPr>
        <p:spPr>
          <a:xfrm>
            <a:off x="9083171" y="421234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5973250" y="545922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</a:p>
        </p:txBody>
      </p:sp>
      <p:sp>
        <p:nvSpPr>
          <p:cNvPr id="268" name="Овал 267"/>
          <p:cNvSpPr>
            <a:spLocks noChangeAspect="1"/>
          </p:cNvSpPr>
          <p:nvPr/>
        </p:nvSpPr>
        <p:spPr>
          <a:xfrm>
            <a:off x="10528850" y="741620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</a:p>
        </p:txBody>
      </p:sp>
      <p:sp>
        <p:nvSpPr>
          <p:cNvPr id="269" name="Овал 268"/>
          <p:cNvSpPr>
            <a:spLocks noChangeAspect="1"/>
          </p:cNvSpPr>
          <p:nvPr/>
        </p:nvSpPr>
        <p:spPr>
          <a:xfrm>
            <a:off x="6902640" y="627596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7/3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25238"/>
            <a:ext cx="2065090" cy="1778890"/>
            <a:chOff x="793779" y="7599741"/>
            <a:chExt cx="4921221" cy="1995499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701851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13524" y="2075208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9" tIns="45637" rIns="91259" bIns="4563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977918" y="213932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13524" y="2460415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9" tIns="45637" rIns="91259" bIns="4563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977917" y="2532370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86078" y="6248442"/>
            <a:ext cx="81271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2702797" y="6668239"/>
            <a:ext cx="642926" cy="47094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9079596" y="5319234"/>
            <a:ext cx="96963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411" name="Овал 410"/>
          <p:cNvSpPr>
            <a:spLocks noChangeAspect="1"/>
          </p:cNvSpPr>
          <p:nvPr/>
        </p:nvSpPr>
        <p:spPr>
          <a:xfrm>
            <a:off x="9183721" y="5597974"/>
            <a:ext cx="580285" cy="4250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40" name="Овал 139"/>
          <p:cNvSpPr>
            <a:spLocks noChangeAspect="1"/>
          </p:cNvSpPr>
          <p:nvPr/>
        </p:nvSpPr>
        <p:spPr>
          <a:xfrm>
            <a:off x="4756208" y="569407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2826272" y="1928462"/>
            <a:ext cx="9556343" cy="67690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22" tIns="45619" rIns="91222" bIns="45619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На территории Республики Татарстан прогнозируется </a:t>
            </a:r>
            <a:endParaRPr lang="ru-RU" sz="19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FF0000"/>
                </a:solidFill>
              </a:rPr>
              <a:t>1 </a:t>
            </a:r>
            <a:r>
              <a:rPr lang="ru-RU" sz="1900" b="1" dirty="0">
                <a:solidFill>
                  <a:srgbClr val="FF0000"/>
                </a:solidFill>
              </a:rPr>
              <a:t>класс </a:t>
            </a:r>
            <a:r>
              <a:rPr lang="ru-RU" sz="1900" b="1" dirty="0">
                <a:solidFill>
                  <a:srgbClr val="000000"/>
                </a:solidFill>
              </a:rPr>
              <a:t>пожарной опасности  лесов.</a:t>
            </a:r>
          </a:p>
        </p:txBody>
      </p:sp>
      <p:sp>
        <p:nvSpPr>
          <p:cNvPr id="14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226" name="Группа 225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246" name="Равнобедренный треугольник 245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47" name="TextBox 246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92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409" grpId="0" animBg="1"/>
      <p:bldP spid="411" grpId="0" animBg="1"/>
      <p:bldP spid="1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12115816" y="31691"/>
            <a:ext cx="608789" cy="597660"/>
            <a:chOff x="8738280" y="13262"/>
            <a:chExt cx="405720" cy="363149"/>
          </a:xfrm>
        </p:grpSpPr>
        <p:sp>
          <p:nvSpPr>
            <p:cNvPr id="131" name="Равнобедренный треугольник 130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>
                <a:defRPr/>
              </a:pPr>
              <a:endParaRPr lang="ru-RU" sz="3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>
                  <a:defRPr/>
                </a:pPr>
                <a:t>7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7</a:t>
              </a:fld>
              <a:endParaRPr lang="ru-RU" sz="2500" dirty="0"/>
            </a:p>
          </p:txBody>
        </p:sp>
      </p:grp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(ПРОГНОСТИЧЕСКАЯ КАРТА ПРЕДУПРЕЖДЕНИЙ)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12244257" y="6650"/>
            <a:ext cx="568008" cy="533829"/>
            <a:chOff x="8738280" y="-4896"/>
            <a:chExt cx="405720" cy="381307"/>
          </a:xfrm>
        </p:grpSpPr>
        <p:sp>
          <p:nvSpPr>
            <p:cNvPr id="247" name="Равнобедренный треугольник 24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7</a:t>
              </a:fld>
              <a:endParaRPr lang="ru-RU" sz="2500" dirty="0"/>
            </a:p>
          </p:txBody>
        </p:sp>
      </p:grp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511783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194756"/>
            <a:ext cx="67166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8214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7022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31252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55470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778155" y="1219214"/>
            <a:ext cx="9556343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86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69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50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Овал 252"/>
          <p:cNvSpPr>
            <a:spLocks noChangeAspect="1"/>
          </p:cNvSpPr>
          <p:nvPr/>
        </p:nvSpPr>
        <p:spPr>
          <a:xfrm>
            <a:off x="8344429" y="5481306"/>
            <a:ext cx="610826" cy="59657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74844" y="3733800"/>
            <a:ext cx="598042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7/7/3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5/5/2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247738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8/7/2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433021" y="3868324"/>
            <a:ext cx="897894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18/10/9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3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39396</TotalTime>
  <Words>613</Words>
  <Application>Microsoft Office PowerPoint</Application>
  <PresentationFormat>A3 (297x420 мм)</PresentationFormat>
  <Paragraphs>338</Paragraphs>
  <Slides>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2281</cp:revision>
  <cp:lastPrinted>2020-06-04T16:57:06Z</cp:lastPrinted>
  <dcterms:created xsi:type="dcterms:W3CDTF">2016-06-03T06:31:21Z</dcterms:created>
  <dcterms:modified xsi:type="dcterms:W3CDTF">2020-08-18T09:21:38Z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